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8" r:id="rId6"/>
    <p:sldId id="272" r:id="rId7"/>
    <p:sldId id="281" r:id="rId8"/>
    <p:sldId id="282" r:id="rId9"/>
    <p:sldId id="280" r:id="rId10"/>
    <p:sldId id="283" r:id="rId11"/>
    <p:sldId id="284" r:id="rId1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36FC"/>
    <a:srgbClr val="7030FF"/>
    <a:srgbClr val="00F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514" autoAdjust="0"/>
    <p:restoredTop sz="94492" autoAdjust="0"/>
  </p:normalViewPr>
  <p:slideViewPr>
    <p:cSldViewPr>
      <p:cViewPr varScale="1">
        <p:scale>
          <a:sx n="57" d="100"/>
          <a:sy n="57" d="100"/>
        </p:scale>
        <p:origin x="738" y="3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10/9/2024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10/9/2024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10/9/2024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10/9/2024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10/9/2024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10/9/2024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10/9/2024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10/9/2024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10/9/2024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10/9/2024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10/9/2024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10/9/2024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10/9/2024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10/9/2024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6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7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Ninth ISIC Skin Image Analysis Workshop @MICCAI 2024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293812" y="2209800"/>
            <a:ext cx="3505200" cy="3581400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9600" b="1" dirty="0"/>
              <a:t>Organizers</a:t>
            </a:r>
            <a:r>
              <a:rPr lang="en-US" sz="9600" dirty="0"/>
              <a:t>:</a:t>
            </a:r>
          </a:p>
          <a:p>
            <a:pPr marL="0" indent="0">
              <a:buNone/>
            </a:pPr>
            <a:r>
              <a:rPr lang="en-US" sz="9600" dirty="0"/>
              <a:t>M. Emre Celebi</a:t>
            </a:r>
            <a:br>
              <a:rPr lang="en-US" sz="9600" dirty="0"/>
            </a:br>
            <a:r>
              <a:rPr lang="en-US" sz="9600" dirty="0"/>
              <a:t>Catarina </a:t>
            </a:r>
            <a:r>
              <a:rPr lang="en-US" sz="9600" dirty="0" err="1"/>
              <a:t>Barata</a:t>
            </a:r>
            <a:br>
              <a:rPr lang="en-US" sz="9600" dirty="0"/>
            </a:br>
            <a:r>
              <a:rPr lang="en-US" sz="9600" dirty="0"/>
              <a:t>Allan Halpern </a:t>
            </a:r>
            <a:br>
              <a:rPr lang="en-US" sz="9600" dirty="0"/>
            </a:br>
            <a:r>
              <a:rPr lang="en-US" sz="9600" dirty="0"/>
              <a:t>Philipp </a:t>
            </a:r>
            <a:r>
              <a:rPr lang="en-US" sz="9600" dirty="0" err="1"/>
              <a:t>Tschandl</a:t>
            </a:r>
            <a:br>
              <a:rPr lang="en-US" sz="9600" dirty="0"/>
            </a:br>
            <a:r>
              <a:rPr lang="en-US" sz="9600" dirty="0"/>
              <a:t>Marc </a:t>
            </a:r>
            <a:r>
              <a:rPr lang="en-US" sz="9600" dirty="0" err="1"/>
              <a:t>Combalia</a:t>
            </a:r>
            <a:r>
              <a:rPr lang="en-US" sz="9600" dirty="0"/>
              <a:t> </a:t>
            </a:r>
            <a:br>
              <a:rPr lang="en-US" sz="9600" dirty="0"/>
            </a:br>
            <a:r>
              <a:rPr lang="en-US" sz="9600" dirty="0"/>
              <a:t>Yuan Liu</a:t>
            </a:r>
            <a:br>
              <a:rPr lang="en-US" sz="9600" dirty="0"/>
            </a:br>
            <a:endParaRPr lang="en-US" sz="9600" dirty="0"/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F9A414-1B9A-4F8C-A201-2F6F82F075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436" y="1676400"/>
            <a:ext cx="4507576" cy="3841727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B257EF74-DB77-4052-B7D7-92F66285CF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1625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026">
        <p:fade/>
      </p:transition>
    </mc:Choice>
    <mc:Fallback xmlns="">
      <p:transition spd="med" advTm="21026">
        <p:fade/>
      </p:transition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ISIC Challenges &amp; Workshops</a:t>
            </a:r>
          </a:p>
          <a:p>
            <a:r>
              <a:rPr lang="en-US" dirty="0"/>
              <a:t>2024 ISIC Workshop </a:t>
            </a:r>
          </a:p>
          <a:p>
            <a:pPr lvl="1"/>
            <a:r>
              <a:rPr lang="en-US" dirty="0"/>
              <a:t>Statistics</a:t>
            </a:r>
          </a:p>
          <a:p>
            <a:pPr lvl="1"/>
            <a:r>
              <a:rPr lang="en-US" dirty="0"/>
              <a:t>Awards</a:t>
            </a:r>
          </a:p>
          <a:p>
            <a:pPr lvl="1"/>
            <a:r>
              <a:rPr lang="en-US" dirty="0"/>
              <a:t>Program</a:t>
            </a:r>
          </a:p>
          <a:p>
            <a:r>
              <a:rPr lang="en-US" dirty="0"/>
              <a:t>Acknowledgments</a:t>
            </a:r>
          </a:p>
          <a:p>
            <a:r>
              <a:rPr lang="en-US" dirty="0"/>
              <a:t>ISIC Postdoc Position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0AE5C10-4EF0-4229-A32F-A4E0627A779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1625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856">
        <p:fade/>
      </p:transition>
    </mc:Choice>
    <mc:Fallback xmlns="">
      <p:transition spd="med" advTm="258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ISIC Challenges &amp; Workshops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9982200" cy="45720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i="1" dirty="0"/>
              <a:t>Skin Lesion Analysis Towards Melanoma Detection</a:t>
            </a:r>
            <a:r>
              <a:rPr lang="en-US" i="1" dirty="0"/>
              <a:t>/</a:t>
            </a:r>
            <a:r>
              <a:rPr lang="en-US" b="1" i="1" dirty="0"/>
              <a:t>Skin Image Analysis</a:t>
            </a:r>
          </a:p>
          <a:p>
            <a:pPr marL="0" indent="0">
              <a:buNone/>
            </a:pPr>
            <a:r>
              <a:rPr lang="en-US" b="1" dirty="0"/>
              <a:t>Organizers</a:t>
            </a:r>
            <a:r>
              <a:rPr lang="en-US" dirty="0"/>
              <a:t>: </a:t>
            </a:r>
            <a:r>
              <a:rPr lang="en-US" dirty="0" err="1"/>
              <a:t>Barata</a:t>
            </a:r>
            <a:r>
              <a:rPr lang="en-US" dirty="0"/>
              <a:t>, Celebi, </a:t>
            </a:r>
            <a:r>
              <a:rPr lang="en-US" dirty="0" err="1"/>
              <a:t>Codella</a:t>
            </a:r>
            <a:r>
              <a:rPr lang="en-US" dirty="0"/>
              <a:t>, </a:t>
            </a:r>
            <a:r>
              <a:rPr lang="en-US" dirty="0" err="1"/>
              <a:t>Combalia</a:t>
            </a:r>
            <a:r>
              <a:rPr lang="en-US" dirty="0"/>
              <a:t>, Dana, Gutman, Halpern, </a:t>
            </a:r>
            <a:r>
              <a:rPr lang="en-US" dirty="0" err="1"/>
              <a:t>Helba</a:t>
            </a:r>
            <a:r>
              <a:rPr lang="en-US" dirty="0"/>
              <a:t>, Kittler, Liu, </a:t>
            </a:r>
            <a:r>
              <a:rPr lang="en-US" dirty="0" err="1"/>
              <a:t>Rotemberg</a:t>
            </a:r>
            <a:r>
              <a:rPr lang="en-US" dirty="0"/>
              <a:t>, </a:t>
            </a:r>
            <a:r>
              <a:rPr lang="en-US" dirty="0" err="1"/>
              <a:t>Tschandl</a:t>
            </a:r>
            <a:r>
              <a:rPr lang="en-US" dirty="0"/>
              <a:t>, etc.</a:t>
            </a:r>
            <a:endParaRPr lang="en-US" i="1" dirty="0"/>
          </a:p>
          <a:p>
            <a:r>
              <a:rPr lang="en-US" dirty="0"/>
              <a:t>IEEE Int. </a:t>
            </a:r>
            <a:r>
              <a:rPr lang="en-US" dirty="0" err="1"/>
              <a:t>Symp</a:t>
            </a:r>
            <a:r>
              <a:rPr lang="en-US" dirty="0"/>
              <a:t>. on Biomedical Imaging (</a:t>
            </a:r>
            <a:r>
              <a:rPr lang="en-US"/>
              <a:t>ISBI 2016, 2017</a:t>
            </a:r>
            <a:r>
              <a:rPr lang="en-US" dirty="0"/>
              <a:t>)</a:t>
            </a:r>
          </a:p>
          <a:p>
            <a:r>
              <a:rPr lang="en-US" dirty="0"/>
              <a:t>Int. Conf. on Medical Image Computing &amp; Computer Assisted Intervention (MICCAI 2018, 2019, 2020, 2023, </a:t>
            </a:r>
            <a:r>
              <a:rPr lang="en-US" b="1" dirty="0">
                <a:solidFill>
                  <a:srgbClr val="FF0000"/>
                </a:solidFill>
              </a:rPr>
              <a:t>2024</a:t>
            </a:r>
            <a:r>
              <a:rPr lang="en-US" dirty="0"/>
              <a:t>)</a:t>
            </a:r>
          </a:p>
          <a:p>
            <a:r>
              <a:rPr lang="en-US" dirty="0"/>
              <a:t>IEEE/CVF Conf. on Computer Vision &amp; Pattern Recognition (CVPR 2019, 2020, 2021)</a:t>
            </a:r>
          </a:p>
          <a:p>
            <a:r>
              <a:rPr lang="en-US" dirty="0"/>
              <a:t>European Conference on Computer Vision (ECCV 2022)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93BEE90-1FB1-4652-A9BC-35D7290C948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1625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838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1246">
        <p:fade/>
      </p:transition>
    </mc:Choice>
    <mc:Fallback xmlns="">
      <p:transition spd="med" advTm="512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Workshop Statistics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9982200" cy="4572000"/>
          </a:xfrm>
        </p:spPr>
        <p:txBody>
          <a:bodyPr>
            <a:normAutofit/>
          </a:bodyPr>
          <a:lstStyle/>
          <a:p>
            <a:r>
              <a:rPr lang="en-US" dirty="0"/>
              <a:t>24 submissions received</a:t>
            </a:r>
          </a:p>
          <a:p>
            <a:r>
              <a:rPr lang="en-US" dirty="0"/>
              <a:t>5 submissions accepted (≈21%)</a:t>
            </a:r>
          </a:p>
          <a:p>
            <a:r>
              <a:rPr lang="en-US" dirty="0"/>
              <a:t>26 reviewers</a:t>
            </a:r>
          </a:p>
          <a:p>
            <a:r>
              <a:rPr lang="en-US" dirty="0"/>
              <a:t>59 review reports</a:t>
            </a:r>
          </a:p>
          <a:p>
            <a:r>
              <a:rPr lang="en-US" dirty="0"/>
              <a:t>≈2.5 reviews per submission on average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CB30358-553D-4CE1-83C8-CE7DF4DFDF7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1625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186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900">
        <p:fade/>
      </p:transition>
    </mc:Choice>
    <mc:Fallback xmlns="">
      <p:transition spd="med" advTm="23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Workshop Awards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998220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To be announced in October:</a:t>
            </a:r>
          </a:p>
          <a:p>
            <a:r>
              <a:rPr lang="en-US" dirty="0"/>
              <a:t>Best Paper Award</a:t>
            </a:r>
          </a:p>
          <a:p>
            <a:r>
              <a:rPr lang="en-US" dirty="0"/>
              <a:t>Honorable Mention Award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EC91A69-B07A-477C-AD81-74B71406ED2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1625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6538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148">
        <p:fade/>
      </p:transition>
    </mc:Choice>
    <mc:Fallback xmlns="">
      <p:transition spd="med" advTm="341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10363200" cy="1295400"/>
          </a:xfrm>
        </p:spPr>
        <p:txBody>
          <a:bodyPr>
            <a:normAutofit/>
          </a:bodyPr>
          <a:lstStyle/>
          <a:p>
            <a:r>
              <a:rPr lang="en-US" dirty="0"/>
              <a:t>Workshop Program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9982200" cy="4572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E36FC"/>
                </a:solidFill>
              </a:rPr>
              <a:t>Opening </a:t>
            </a:r>
            <a:r>
              <a:rPr lang="en-US" dirty="0" err="1">
                <a:solidFill>
                  <a:srgbClr val="9E36FC"/>
                </a:solidFill>
              </a:rPr>
              <a:t>Rmks</a:t>
            </a:r>
            <a:r>
              <a:rPr lang="en-US" dirty="0">
                <a:solidFill>
                  <a:srgbClr val="9E36FC"/>
                </a:solidFill>
              </a:rPr>
              <a:t>. (1:30−40)</a:t>
            </a:r>
            <a:r>
              <a:rPr lang="en-US" dirty="0"/>
              <a:t>	</a:t>
            </a:r>
            <a:r>
              <a:rPr lang="en-US" dirty="0">
                <a:solidFill>
                  <a:srgbClr val="00FF00"/>
                </a:solidFill>
              </a:rPr>
              <a:t>Inv. Talk 1 (1:40−2:05)</a:t>
            </a:r>
          </a:p>
          <a:p>
            <a:r>
              <a:rPr lang="en-US" dirty="0">
                <a:solidFill>
                  <a:srgbClr val="FF0000"/>
                </a:solidFill>
              </a:rPr>
              <a:t>Bonus Break (2:05−20)	</a:t>
            </a:r>
            <a:r>
              <a:rPr lang="en-US" dirty="0">
                <a:solidFill>
                  <a:schemeClr val="accent3"/>
                </a:solidFill>
              </a:rPr>
              <a:t>Oral Pres. 2 (2:20−40)</a:t>
            </a:r>
          </a:p>
          <a:p>
            <a:r>
              <a:rPr lang="en-US" dirty="0">
                <a:solidFill>
                  <a:srgbClr val="0000FF"/>
                </a:solidFill>
              </a:rPr>
              <a:t>Short Break 1 (2:40−50)</a:t>
            </a:r>
            <a:r>
              <a:rPr lang="en-US" dirty="0"/>
              <a:t>	</a:t>
            </a:r>
            <a:r>
              <a:rPr lang="en-US" dirty="0">
                <a:solidFill>
                  <a:schemeClr val="accent3"/>
                </a:solidFill>
              </a:rPr>
              <a:t>Oral Pres. 3 &amp; 4 (2:50−3:30)</a:t>
            </a:r>
          </a:p>
          <a:p>
            <a:r>
              <a:rPr lang="en-US" dirty="0">
                <a:solidFill>
                  <a:srgbClr val="00B0F0"/>
                </a:solidFill>
              </a:rPr>
              <a:t>Coffee Break (3:30−4:00)</a:t>
            </a:r>
            <a:r>
              <a:rPr lang="en-US" dirty="0"/>
              <a:t> 	</a:t>
            </a:r>
            <a:r>
              <a:rPr lang="en-US" dirty="0">
                <a:solidFill>
                  <a:srgbClr val="00FF00"/>
                </a:solidFill>
              </a:rPr>
              <a:t>Inv. Talk 2 (4:00−25)</a:t>
            </a:r>
          </a:p>
          <a:p>
            <a:r>
              <a:rPr lang="en-US" dirty="0">
                <a:solidFill>
                  <a:schemeClr val="accent3"/>
                </a:solidFill>
              </a:rPr>
              <a:t>Oral Pres. 5 (4:25−45)</a:t>
            </a:r>
            <a:r>
              <a:rPr lang="en-US" dirty="0"/>
              <a:t> 	</a:t>
            </a:r>
            <a:r>
              <a:rPr lang="en-US" dirty="0">
                <a:solidFill>
                  <a:srgbClr val="0000FF"/>
                </a:solidFill>
              </a:rPr>
              <a:t>Short Break 2 (4:45−55)</a:t>
            </a:r>
          </a:p>
          <a:p>
            <a:r>
              <a:rPr lang="en-US" dirty="0">
                <a:solidFill>
                  <a:srgbClr val="00FF00"/>
                </a:solidFill>
              </a:rPr>
              <a:t>Inv. Talks 3 &amp; 4 (4:55−5:50)</a:t>
            </a:r>
            <a:r>
              <a:rPr lang="en-US" dirty="0"/>
              <a:t> 	</a:t>
            </a:r>
            <a:r>
              <a:rPr lang="en-US" dirty="0">
                <a:solidFill>
                  <a:srgbClr val="9E36FC"/>
                </a:solidFill>
              </a:rPr>
              <a:t>Closing </a:t>
            </a:r>
            <a:r>
              <a:rPr lang="en-US" dirty="0" err="1">
                <a:solidFill>
                  <a:srgbClr val="9E36FC"/>
                </a:solidFill>
              </a:rPr>
              <a:t>Rmks</a:t>
            </a:r>
            <a:r>
              <a:rPr lang="en-US" dirty="0">
                <a:solidFill>
                  <a:srgbClr val="9E36FC"/>
                </a:solidFill>
              </a:rPr>
              <a:t>. (5:50−6:00)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E1125CC-30FC-4145-B061-3BB43246C21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1625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661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5746">
        <p:fade/>
      </p:transition>
    </mc:Choice>
    <mc:Fallback xmlns="">
      <p:transition spd="med" advTm="857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Acknowledgments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998220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would like to thank our</a:t>
            </a:r>
          </a:p>
          <a:p>
            <a:r>
              <a:rPr lang="en-US" dirty="0"/>
              <a:t>Sponsor, Canfield Scientific Inc.</a:t>
            </a:r>
          </a:p>
          <a:p>
            <a:r>
              <a:rPr lang="en-US" dirty="0"/>
              <a:t>Invited speakers</a:t>
            </a:r>
          </a:p>
          <a:p>
            <a:r>
              <a:rPr lang="en-US" dirty="0"/>
              <a:t>Authors</a:t>
            </a:r>
          </a:p>
          <a:p>
            <a:r>
              <a:rPr lang="en-US" dirty="0"/>
              <a:t>Reviewers</a:t>
            </a:r>
          </a:p>
          <a:p>
            <a:r>
              <a:rPr lang="en-US" dirty="0"/>
              <a:t>MICCAI 2024 Workshop Chairs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EC91A69-B07A-477C-AD81-74B71406ED2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1625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036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148">
        <p:fade/>
      </p:transition>
    </mc:Choice>
    <mc:Fallback xmlns="">
      <p:transition spd="med" advTm="341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ISIC Postdoc Position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998220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More information </a:t>
            </a:r>
            <a:r>
              <a:rPr lang="en-US"/>
              <a:t>during </a:t>
            </a:r>
            <a:r>
              <a:rPr lang="en-US">
                <a:solidFill>
                  <a:srgbClr val="00FF00"/>
                </a:solidFill>
              </a:rPr>
              <a:t>Invited </a:t>
            </a:r>
            <a:r>
              <a:rPr lang="en-US" dirty="0">
                <a:solidFill>
                  <a:srgbClr val="00FF00"/>
                </a:solidFill>
              </a:rPr>
              <a:t>Talk 4 (5:20−50)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EC91A69-B07A-477C-AD81-74B71406ED2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1625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53914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148">
        <p:fade/>
      </p:transition>
    </mc:Choice>
    <mc:Fallback xmlns="">
      <p:transition spd="med" advTm="341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0.6|7.3|2.3|2|4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5|8.5|0.3|1.3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7.3|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|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3|18.4|7.7|25.2|9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|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|2"/>
</p:tagLst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700CCB-20BA-4760-AB9F-AC3B63ED32E0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1770</TotalTime>
  <Words>339</Words>
  <Application>Microsoft Office PowerPoint</Application>
  <PresentationFormat>Custom</PresentationFormat>
  <Paragraphs>44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Constantia</vt:lpstr>
      <vt:lpstr>Cooking 16x9</vt:lpstr>
      <vt:lpstr>Ninth ISIC Skin Image Analysis Workshop @MICCAI 2024</vt:lpstr>
      <vt:lpstr>Outline</vt:lpstr>
      <vt:lpstr>ISIC Challenges &amp; Workshops</vt:lpstr>
      <vt:lpstr>Workshop Statistics</vt:lpstr>
      <vt:lpstr>Workshop Awards</vt:lpstr>
      <vt:lpstr>Workshop Program</vt:lpstr>
      <vt:lpstr>Acknowledgments</vt:lpstr>
      <vt:lpstr>ISIC Postdoc Position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Fifth ISIC Skin Image Analysis Workshop @CVPR 2020</dc:title>
  <dc:creator>Emre Celebi</dc:creator>
  <cp:lastModifiedBy>Emre Celebi</cp:lastModifiedBy>
  <cp:revision>255</cp:revision>
  <dcterms:created xsi:type="dcterms:W3CDTF">2020-06-13T12:20:35Z</dcterms:created>
  <dcterms:modified xsi:type="dcterms:W3CDTF">2024-10-09T21:18:59Z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